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69" r:id="rId1"/>
  </p:sldMasterIdLst>
  <p:notesMasterIdLst>
    <p:notesMasterId r:id="rId33"/>
  </p:notesMasterIdLst>
  <p:handoutMasterIdLst>
    <p:handoutMasterId r:id="rId34"/>
  </p:handoutMasterIdLst>
  <p:sldIdLst>
    <p:sldId id="256" r:id="rId2"/>
    <p:sldId id="307" r:id="rId3"/>
    <p:sldId id="315" r:id="rId4"/>
    <p:sldId id="308" r:id="rId5"/>
    <p:sldId id="312" r:id="rId6"/>
    <p:sldId id="310" r:id="rId7"/>
    <p:sldId id="343" r:id="rId8"/>
    <p:sldId id="311" r:id="rId9"/>
    <p:sldId id="314" r:id="rId10"/>
    <p:sldId id="317" r:id="rId11"/>
    <p:sldId id="326" r:id="rId12"/>
    <p:sldId id="325" r:id="rId13"/>
    <p:sldId id="335" r:id="rId14"/>
    <p:sldId id="318" r:id="rId15"/>
    <p:sldId id="341" r:id="rId16"/>
    <p:sldId id="340" r:id="rId17"/>
    <p:sldId id="339" r:id="rId18"/>
    <p:sldId id="342" r:id="rId19"/>
    <p:sldId id="257" r:id="rId20"/>
    <p:sldId id="344" r:id="rId21"/>
    <p:sldId id="346" r:id="rId22"/>
    <p:sldId id="347" r:id="rId23"/>
    <p:sldId id="348" r:id="rId24"/>
    <p:sldId id="322" r:id="rId25"/>
    <p:sldId id="300" r:id="rId26"/>
    <p:sldId id="345" r:id="rId27"/>
    <p:sldId id="265" r:id="rId28"/>
    <p:sldId id="294" r:id="rId29"/>
    <p:sldId id="313" r:id="rId30"/>
    <p:sldId id="333" r:id="rId31"/>
    <p:sldId id="296" r:id="rId32"/>
  </p:sldIdLst>
  <p:sldSz cx="12192000" cy="6858000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353" autoAdjust="0"/>
    <p:restoredTop sz="94660"/>
  </p:normalViewPr>
  <p:slideViewPr>
    <p:cSldViewPr snapToGrid="0">
      <p:cViewPr>
        <p:scale>
          <a:sx n="75" d="100"/>
          <a:sy n="75" d="100"/>
        </p:scale>
        <p:origin x="1806" y="6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1508FFAB-43AF-4DA4-B6E9-F5FCA1E16B20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4F6EBFDE-26C8-4F32-836D-934E80FA9C7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74037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2" tIns="46587" rIns="93172" bIns="46587" rtlCol="0"/>
          <a:lstStyle>
            <a:lvl1pPr algn="r">
              <a:defRPr sz="1200"/>
            </a:lvl1pPr>
          </a:lstStyle>
          <a:p>
            <a:fld id="{1D95F5E1-FDFF-437F-AC98-EE6C0FCDAF64}" type="datetimeFigureOut">
              <a:rPr lang="en-US" smtClean="0"/>
              <a:t>1/12/2022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2" tIns="46587" rIns="93172" bIns="46587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2" tIns="46587" rIns="93172" bIns="46587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8"/>
            <a:ext cx="3037840" cy="466433"/>
          </a:xfrm>
          <a:prstGeom prst="rect">
            <a:avLst/>
          </a:prstGeom>
        </p:spPr>
        <p:txBody>
          <a:bodyPr vert="horz" lIns="93172" tIns="46587" rIns="93172" bIns="46587" rtlCol="0" anchor="b"/>
          <a:lstStyle>
            <a:lvl1pPr algn="r">
              <a:defRPr sz="1200"/>
            </a:lvl1pPr>
          </a:lstStyle>
          <a:p>
            <a:fld id="{442622BA-CBCA-425E-8B3A-3ED5EDC9CD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0377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622BA-CBCA-425E-8B3A-3ED5EDC9CD6E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05221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622BA-CBCA-425E-8B3A-3ED5EDC9CD6E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19603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622BA-CBCA-425E-8B3A-3ED5EDC9CD6E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0772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622BA-CBCA-425E-8B3A-3ED5EDC9CD6E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903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2622BA-CBCA-425E-8B3A-3ED5EDC9CD6E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5460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19246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44268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7374479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55375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2830738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74627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119895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19733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41575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86482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2194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25828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1240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759328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17756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544344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1/12/2022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324505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0" r:id="rId1"/>
    <p:sldLayoutId id="2147483671" r:id="rId2"/>
    <p:sldLayoutId id="2147483672" r:id="rId3"/>
    <p:sldLayoutId id="2147483673" r:id="rId4"/>
    <p:sldLayoutId id="2147483674" r:id="rId5"/>
    <p:sldLayoutId id="2147483675" r:id="rId6"/>
    <p:sldLayoutId id="2147483676" r:id="rId7"/>
    <p:sldLayoutId id="2147483677" r:id="rId8"/>
    <p:sldLayoutId id="2147483678" r:id="rId9"/>
    <p:sldLayoutId id="2147483679" r:id="rId10"/>
    <p:sldLayoutId id="2147483680" r:id="rId11"/>
    <p:sldLayoutId id="2147483681" r:id="rId12"/>
    <p:sldLayoutId id="2147483682" r:id="rId13"/>
    <p:sldLayoutId id="2147483683" r:id="rId14"/>
    <p:sldLayoutId id="2147483684" r:id="rId15"/>
    <p:sldLayoutId id="2147483685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8.emf"/><Relationship Id="rId5" Type="http://schemas.openxmlformats.org/officeDocument/2006/relationships/image" Target="../media/image27.png"/><Relationship Id="rId4" Type="http://schemas.openxmlformats.org/officeDocument/2006/relationships/image" Target="../media/image8.png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jpeg"/><Relationship Id="rId3" Type="http://schemas.openxmlformats.org/officeDocument/2006/relationships/image" Target="../media/image30.emf"/><Relationship Id="rId7" Type="http://schemas.openxmlformats.org/officeDocument/2006/relationships/image" Target="../media/image3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33.emf"/><Relationship Id="rId5" Type="http://schemas.openxmlformats.org/officeDocument/2006/relationships/image" Target="../media/image32.png"/><Relationship Id="rId10" Type="http://schemas.openxmlformats.org/officeDocument/2006/relationships/image" Target="../media/image36.jpg"/><Relationship Id="rId4" Type="http://schemas.openxmlformats.org/officeDocument/2006/relationships/image" Target="../media/image31.png"/><Relationship Id="rId9" Type="http://schemas.openxmlformats.org/officeDocument/2006/relationships/image" Target="../media/image3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73003" y="2283939"/>
            <a:ext cx="8001000" cy="1563131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IVF Cycle Information</a:t>
            </a: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2121367"/>
          </a:xfrm>
        </p:spPr>
        <p:txBody>
          <a:bodyPr>
            <a:normAutofit/>
          </a:bodyPr>
          <a:lstStyle/>
          <a:p>
            <a:r>
              <a:rPr lang="en-US" dirty="0" smtClean="0"/>
              <a:t>Boston IVF at The Women’s Hospital</a:t>
            </a:r>
          </a:p>
          <a:p>
            <a:r>
              <a:rPr lang="en-US" dirty="0" smtClean="0"/>
              <a:t>4199 Gateway Blvd., Suite 2600</a:t>
            </a:r>
          </a:p>
          <a:p>
            <a:r>
              <a:rPr lang="en-US" dirty="0" smtClean="0"/>
              <a:t>Newburgh, IN 47630</a:t>
            </a:r>
          </a:p>
          <a:p>
            <a:r>
              <a:rPr lang="en-US" dirty="0" smtClean="0"/>
              <a:t>Phone: (812) 842-4530</a:t>
            </a:r>
          </a:p>
          <a:p>
            <a:r>
              <a:rPr lang="en-US" dirty="0" smtClean="0"/>
              <a:t>Fax: (812) 842-4535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91932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Genetic Testing of Embryos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30829"/>
            <a:ext cx="8596668" cy="4310533"/>
          </a:xfrm>
        </p:spPr>
        <p:txBody>
          <a:bodyPr/>
          <a:lstStyle/>
          <a:p>
            <a:r>
              <a:rPr lang="en-US" sz="2000" dirty="0" smtClean="0"/>
              <a:t>If your treatment plan includes genetic testing of your embryos, there is a handout in your folder that will instruct you to watch an educational video and sign a consent form with the lab performing the genetic testing.</a:t>
            </a:r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This process must be completed before you start stimulation medications</a:t>
            </a:r>
            <a:r>
              <a:rPr lang="en-US" sz="2000" b="1" dirty="0" smtClean="0">
                <a:solidFill>
                  <a:srgbClr val="FF0000"/>
                </a:solidFill>
              </a:rPr>
              <a:t>.</a:t>
            </a:r>
            <a:endParaRPr lang="en-US" sz="2000" b="1" u="sng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24262" y="4123503"/>
            <a:ext cx="3571875" cy="2505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553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400" b="1" u="sng" dirty="0" smtClean="0">
                <a:solidFill>
                  <a:schemeClr val="tx1"/>
                </a:solidFill>
              </a:rPr>
              <a:t>Treatment Plans</a:t>
            </a:r>
            <a:r>
              <a:rPr lang="en-US" b="1" dirty="0" smtClean="0">
                <a:solidFill>
                  <a:schemeClr val="tx1"/>
                </a:solidFill>
              </a:rPr>
              <a:t>	</a:t>
            </a:r>
            <a:r>
              <a:rPr lang="en-US" dirty="0" smtClean="0"/>
              <a:t>	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537855"/>
            <a:ext cx="9223411" cy="2568781"/>
          </a:xfrm>
        </p:spPr>
        <p:txBody>
          <a:bodyPr>
            <a:normAutofit/>
          </a:bodyPr>
          <a:lstStyle/>
          <a:p>
            <a:r>
              <a:rPr lang="en-US" sz="2000" dirty="0" smtClean="0"/>
              <a:t>Your physician has determined which treatment plan is best for your circumstances. </a:t>
            </a:r>
            <a:endParaRPr lang="en-US" sz="2000" dirty="0"/>
          </a:p>
          <a:p>
            <a:r>
              <a:rPr lang="en-US" sz="2000" dirty="0" smtClean="0"/>
              <a:t>Antral follicle count, ovarian reserve testing, age, diagnosis, and previous IVF history all factor into the protocol that has been chosen for you.</a:t>
            </a:r>
          </a:p>
          <a:p>
            <a:r>
              <a:rPr lang="en-US" sz="2000" dirty="0" smtClean="0"/>
              <a:t>Not all patients take the same medications.</a:t>
            </a:r>
          </a:p>
          <a:p>
            <a:r>
              <a:rPr lang="en-US" sz="2000" dirty="0" smtClean="0"/>
              <a:t>Medication dosages are also going to vary from patient to patient.</a:t>
            </a:r>
          </a:p>
          <a:p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67824" y="4351866"/>
            <a:ext cx="3507844" cy="2506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624" y="4412076"/>
            <a:ext cx="3241050" cy="2269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35548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Birth Control Pills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0623" y="1828801"/>
            <a:ext cx="9420480" cy="4076699"/>
          </a:xfrm>
        </p:spPr>
        <p:txBody>
          <a:bodyPr>
            <a:noAutofit/>
          </a:bodyPr>
          <a:lstStyle/>
          <a:p>
            <a:r>
              <a:rPr lang="en-US" sz="2000" dirty="0" smtClean="0"/>
              <a:t>Birth control pills may be a part of your treatment plan.</a:t>
            </a:r>
          </a:p>
          <a:p>
            <a:r>
              <a:rPr lang="en-US" sz="2000" dirty="0" smtClean="0"/>
              <a:t>They are usually started the month before your IVF cycle.</a:t>
            </a:r>
          </a:p>
          <a:p>
            <a:r>
              <a:rPr lang="en-US" sz="2000" b="1" u="sng" dirty="0" smtClean="0">
                <a:solidFill>
                  <a:srgbClr val="00B0F0"/>
                </a:solidFill>
              </a:rPr>
              <a:t>Call with the first day of your full flow period, the month before your IVF cycle, to determine when and if you need to start birth control pills.</a:t>
            </a:r>
          </a:p>
          <a:p>
            <a:r>
              <a:rPr lang="en-US" sz="2000" dirty="0" smtClean="0"/>
              <a:t>You will be given a date to start and stop the pills.</a:t>
            </a:r>
          </a:p>
          <a:p>
            <a:r>
              <a:rPr lang="en-US" sz="2000" i="1" dirty="0" smtClean="0"/>
              <a:t>Please be aware that you may have some bleeding after you stop the pill. This is normal and will not affect your treatment cycle.</a:t>
            </a:r>
          </a:p>
          <a:p>
            <a:r>
              <a:rPr lang="en-US" sz="2000" b="1" u="sng" dirty="0" smtClean="0">
                <a:solidFill>
                  <a:srgbClr val="00B0F0"/>
                </a:solidFill>
              </a:rPr>
              <a:t>If you are not taking birth control pills, call with the first day of your full flow period, the month before your IVF cycle.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20183" y="172625"/>
            <a:ext cx="3346994" cy="2194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2398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>
                <a:solidFill>
                  <a:schemeClr val="tx1"/>
                </a:solidFill>
              </a:rPr>
              <a:t>Birth Control Pills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395249"/>
            <a:ext cx="8963280" cy="5068614"/>
          </a:xfrm>
        </p:spPr>
        <p:txBody>
          <a:bodyPr/>
          <a:lstStyle/>
          <a:p>
            <a:r>
              <a:rPr lang="en-US" sz="1900" dirty="0"/>
              <a:t>Take active birth control pills </a:t>
            </a:r>
            <a:r>
              <a:rPr lang="en-US" sz="1900" dirty="0" smtClean="0"/>
              <a:t>only, unless instructed otherwise.  </a:t>
            </a:r>
            <a:r>
              <a:rPr lang="en-US" sz="1900" dirty="0"/>
              <a:t>There are 21 active </a:t>
            </a:r>
            <a:r>
              <a:rPr lang="en-US" sz="1900" dirty="0" smtClean="0"/>
              <a:t>pills and 7 placebo pills </a:t>
            </a:r>
            <a:r>
              <a:rPr lang="en-US" sz="1900" dirty="0"/>
              <a:t>in each pack of </a:t>
            </a:r>
            <a:r>
              <a:rPr lang="en-US" sz="1900" dirty="0" smtClean="0"/>
              <a:t>pills. </a:t>
            </a:r>
          </a:p>
          <a:p>
            <a:r>
              <a:rPr lang="en-US" sz="1900" dirty="0" smtClean="0"/>
              <a:t>We recommend that you take the pill in the evening to help minimize side effects.</a:t>
            </a:r>
          </a:p>
          <a:p>
            <a:r>
              <a:rPr lang="en-US" sz="1900" dirty="0" smtClean="0"/>
              <a:t>If you finish the 21 active birth control pills, begin a new pack. </a:t>
            </a:r>
            <a:r>
              <a:rPr lang="en-US" sz="1900" b="1" u="sng" dirty="0" smtClean="0"/>
              <a:t>DO NOT </a:t>
            </a:r>
            <a:r>
              <a:rPr lang="en-US" sz="1900" dirty="0" smtClean="0"/>
              <a:t>take the placebo pills.</a:t>
            </a:r>
          </a:p>
          <a:p>
            <a:r>
              <a:rPr lang="en-US" sz="1900" dirty="0" smtClean="0"/>
              <a:t>You can contact your pharmacy for a refill.</a:t>
            </a:r>
            <a:endParaRPr lang="en-US" sz="1900" dirty="0"/>
          </a:p>
          <a:p>
            <a:pPr marL="0" indent="0">
              <a:buNone/>
            </a:pPr>
            <a:r>
              <a:rPr lang="en-US" dirty="0" smtClean="0"/>
              <a:t>                                                                                         </a:t>
            </a:r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				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3625" y="4595711"/>
            <a:ext cx="2495550" cy="17049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5470048" y="4161706"/>
            <a:ext cx="327922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This is an example of a birth control pill pack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21 blue pills are the active pills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The 7 white pills are placebo pills. There are no hormones in these pills.  </a:t>
            </a:r>
            <a:r>
              <a:rPr lang="en-US" b="1" u="sng" dirty="0" smtClean="0"/>
              <a:t>Do not take the placebo pills.</a:t>
            </a:r>
            <a:endParaRPr lang="en-US" b="1" u="sng" dirty="0"/>
          </a:p>
        </p:txBody>
      </p:sp>
      <p:sp>
        <p:nvSpPr>
          <p:cNvPr id="7" name="TextBox 6"/>
          <p:cNvSpPr txBox="1"/>
          <p:nvPr/>
        </p:nvSpPr>
        <p:spPr>
          <a:xfrm>
            <a:off x="2514928" y="4161706"/>
            <a:ext cx="199644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Birth Control Pills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910349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65618" y="2404531"/>
            <a:ext cx="9249833" cy="1646302"/>
          </a:xfrm>
        </p:spPr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FINALLY!!! TIME TO BEGIN!!!!	</a:t>
            </a:r>
          </a:p>
        </p:txBody>
      </p:sp>
      <p:sp>
        <p:nvSpPr>
          <p:cNvPr id="6" name="Subtitle 5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21778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Cycle Calendar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24693"/>
            <a:ext cx="8596668" cy="4303141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2000" dirty="0" smtClean="0"/>
          </a:p>
          <a:p>
            <a:r>
              <a:rPr lang="en-US" sz="1900" dirty="0" smtClean="0"/>
              <a:t>The </a:t>
            </a:r>
            <a:r>
              <a:rPr lang="en-US" sz="1900" dirty="0"/>
              <a:t>calendar </a:t>
            </a:r>
            <a:r>
              <a:rPr lang="en-US" sz="1900" dirty="0" smtClean="0"/>
              <a:t>serves as a guide during your cycle.</a:t>
            </a:r>
          </a:p>
          <a:p>
            <a:r>
              <a:rPr lang="en-US" sz="1900" dirty="0" smtClean="0"/>
              <a:t>Make </a:t>
            </a:r>
            <a:r>
              <a:rPr lang="en-US" sz="1900" dirty="0"/>
              <a:t>multiple copies of your calendar and keep at home, in your </a:t>
            </a:r>
            <a:r>
              <a:rPr lang="en-US" sz="1900" dirty="0" smtClean="0"/>
              <a:t>         car</a:t>
            </a:r>
            <a:r>
              <a:rPr lang="en-US" sz="1900" dirty="0"/>
              <a:t>, in your purse, and at work. Give one to your partner, too.  </a:t>
            </a:r>
            <a:endParaRPr lang="en-US" sz="1900" dirty="0" smtClean="0"/>
          </a:p>
          <a:p>
            <a:r>
              <a:rPr lang="en-US" sz="1900" dirty="0" smtClean="0"/>
              <a:t>You </a:t>
            </a:r>
            <a:r>
              <a:rPr lang="en-US" sz="1900" dirty="0"/>
              <a:t>will need to reference your calendar </a:t>
            </a:r>
            <a:r>
              <a:rPr lang="en-US" sz="1900" dirty="0" smtClean="0"/>
              <a:t>frequently.</a:t>
            </a:r>
          </a:p>
          <a:p>
            <a:r>
              <a:rPr lang="en-US" sz="1900" b="1" u="sng" dirty="0" smtClean="0"/>
              <a:t>DATES ARE TENTATIVE!</a:t>
            </a:r>
            <a:r>
              <a:rPr lang="en-US" sz="1900" dirty="0" smtClean="0"/>
              <a:t> </a:t>
            </a:r>
          </a:p>
          <a:p>
            <a:r>
              <a:rPr lang="en-US" sz="1900" dirty="0" smtClean="0"/>
              <a:t>Medications doses are left blank after a certain point.  </a:t>
            </a:r>
            <a:r>
              <a:rPr lang="en-US" sz="1900" dirty="0"/>
              <a:t>Y</a:t>
            </a:r>
            <a:r>
              <a:rPr lang="en-US" sz="1900" dirty="0" smtClean="0"/>
              <a:t>ou will receive updated medication instructions through your patient portal each day you have a monitoring appointment.</a:t>
            </a:r>
          </a:p>
          <a:p>
            <a:r>
              <a:rPr lang="en-US" sz="1900" b="1" u="sng" dirty="0" smtClean="0"/>
              <a:t>WE DO NOT PRE-SCHEDULE EGG RETRIEVALS.</a:t>
            </a:r>
            <a:r>
              <a:rPr lang="en-US" sz="1900" dirty="0" smtClean="0"/>
              <a:t>  You will have a 2 day notice.</a:t>
            </a:r>
            <a:endParaRPr lang="en-US" sz="1900" dirty="0"/>
          </a:p>
          <a:p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34400" y="0"/>
            <a:ext cx="3657600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4608844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Starting Injections</a:t>
            </a:r>
            <a:r>
              <a:rPr lang="en-US" dirty="0" smtClean="0"/>
              <a:t>	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498" y="1760540"/>
            <a:ext cx="8340542" cy="3385910"/>
          </a:xfrm>
        </p:spPr>
        <p:txBody>
          <a:bodyPr>
            <a:normAutofit fontScale="85000" lnSpcReduction="10000"/>
          </a:bodyPr>
          <a:lstStyle/>
          <a:p>
            <a:r>
              <a:rPr lang="en-US" sz="2400" dirty="0" smtClean="0"/>
              <a:t>Your cycle calendar has the date you are to start injections.</a:t>
            </a:r>
          </a:p>
          <a:p>
            <a:r>
              <a:rPr lang="en-US" sz="2400" dirty="0" smtClean="0"/>
              <a:t>Once </a:t>
            </a:r>
            <a:r>
              <a:rPr lang="en-US" sz="2400" dirty="0"/>
              <a:t>you start your injections, you must be available at all times</a:t>
            </a:r>
            <a:r>
              <a:rPr lang="en-US" sz="2400" dirty="0" smtClean="0"/>
              <a:t>.</a:t>
            </a:r>
          </a:p>
          <a:p>
            <a:r>
              <a:rPr lang="en-US" sz="2400" b="1" u="sng" dirty="0"/>
              <a:t>DO NOT</a:t>
            </a:r>
            <a:r>
              <a:rPr lang="en-US" sz="2400" b="1" dirty="0"/>
              <a:t> </a:t>
            </a:r>
            <a:r>
              <a:rPr lang="en-US" sz="2400" dirty="0"/>
              <a:t>make any travel plans during your cycle.</a:t>
            </a:r>
          </a:p>
          <a:p>
            <a:r>
              <a:rPr lang="en-US" sz="2400" dirty="0" smtClean="0"/>
              <a:t>Most </a:t>
            </a:r>
            <a:r>
              <a:rPr lang="en-US" sz="2400" dirty="0"/>
              <a:t>patients require 10 to 12 days of </a:t>
            </a:r>
            <a:r>
              <a:rPr lang="en-US" sz="2400" dirty="0" smtClean="0"/>
              <a:t>injections </a:t>
            </a:r>
            <a:r>
              <a:rPr lang="en-US" sz="2400" dirty="0"/>
              <a:t>before they ready for egg retrieval.</a:t>
            </a:r>
          </a:p>
          <a:p>
            <a:r>
              <a:rPr lang="en-US" sz="2400" dirty="0" smtClean="0"/>
              <a:t>Remember to keep track of your home medication inventory in order to determine if you need to call your pharmacy for refills.</a:t>
            </a:r>
          </a:p>
          <a:p>
            <a:r>
              <a:rPr lang="en-US" sz="2400" dirty="0" smtClean="0"/>
              <a:t>It is very important to be easily reached during your cycle.</a:t>
            </a:r>
            <a:endParaRPr lang="en-US" sz="2400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438"/>
          <a:stretch/>
        </p:blipFill>
        <p:spPr>
          <a:xfrm>
            <a:off x="2689909" y="5146449"/>
            <a:ext cx="4562475" cy="164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5076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Monitoring Appointments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1827" y="1722663"/>
            <a:ext cx="8596668" cy="3456309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All monitoring appointments are scheduled in the morning only. This allows time for ultrasound and blood work results to be processed and reviewed by your physician.</a:t>
            </a:r>
          </a:p>
          <a:p>
            <a:r>
              <a:rPr lang="en-US" sz="2000" dirty="0" smtClean="0"/>
              <a:t>These appointments may interfere with your work schedule.  </a:t>
            </a:r>
          </a:p>
          <a:p>
            <a:r>
              <a:rPr lang="en-US" sz="2000" dirty="0" smtClean="0"/>
              <a:t>The number of monitoring appointments scheduled during a cycle is determined by your individual response to the medications. Anticipate 5-7 appointments before retrieval.</a:t>
            </a:r>
          </a:p>
          <a:p>
            <a:r>
              <a:rPr lang="en-US" sz="2000" dirty="0" smtClean="0"/>
              <a:t>We </a:t>
            </a:r>
            <a:r>
              <a:rPr lang="en-US" sz="2000" dirty="0"/>
              <a:t>do not pre-schedule monitoring appointments.</a:t>
            </a:r>
          </a:p>
          <a:p>
            <a:r>
              <a:rPr lang="en-US" sz="2000" dirty="0" smtClean="0"/>
              <a:t>Your ovaries are the boss! The number of monitoring appointments it determined by how your ovaries respond to the medications. </a:t>
            </a:r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1680" y="4297680"/>
            <a:ext cx="2560320" cy="256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24543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Patient Portal Messages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1641021"/>
            <a:ext cx="8793237" cy="4400341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 smtClean="0"/>
              <a:t>All results and medication instructions will be communicated through your patient portal during your cycle.  </a:t>
            </a:r>
          </a:p>
          <a:p>
            <a:r>
              <a:rPr lang="en-US" sz="2400" dirty="0" smtClean="0"/>
              <a:t>On </a:t>
            </a:r>
            <a:r>
              <a:rPr lang="en-US" sz="2400" dirty="0"/>
              <a:t>the day of each monitoring appointment, you will receive </a:t>
            </a:r>
            <a:r>
              <a:rPr lang="en-US" sz="2400" dirty="0" smtClean="0"/>
              <a:t>a text message prompting you to log in to your patient </a:t>
            </a:r>
            <a:r>
              <a:rPr lang="en-US" sz="2400" dirty="0" smtClean="0"/>
              <a:t>portal.   </a:t>
            </a:r>
            <a:endParaRPr lang="en-US" sz="2400" dirty="0" smtClean="0"/>
          </a:p>
          <a:p>
            <a:r>
              <a:rPr lang="en-US" sz="2400" dirty="0" smtClean="0"/>
              <a:t>Updated medication dosages and instructions </a:t>
            </a:r>
            <a:r>
              <a:rPr lang="en-US" sz="2400" dirty="0"/>
              <a:t>and the date and time for your next </a:t>
            </a:r>
            <a:r>
              <a:rPr lang="en-US" sz="2400" dirty="0" smtClean="0"/>
              <a:t>appointment will be included in the message.</a:t>
            </a:r>
          </a:p>
          <a:p>
            <a:r>
              <a:rPr lang="en-US" sz="2400" dirty="0" smtClean="0"/>
              <a:t>If you have questions about the information in your message, call the office before 4 PM CST to discuss.</a:t>
            </a:r>
          </a:p>
          <a:p>
            <a:r>
              <a:rPr lang="en-US" sz="2600" b="1" dirty="0" smtClean="0">
                <a:solidFill>
                  <a:srgbClr val="FF0000"/>
                </a:solidFill>
              </a:rPr>
              <a:t>There may be days that you will not receive a message until after 4 PM CST</a:t>
            </a:r>
            <a:r>
              <a:rPr lang="en-US" sz="2400" dirty="0" smtClean="0"/>
              <a:t>.  </a:t>
            </a:r>
          </a:p>
          <a:p>
            <a:r>
              <a:rPr lang="en-US" sz="2400" dirty="0" smtClean="0"/>
              <a:t>Always be available by phone on the day of monitoring appointments in the event that we need to call you to discuss results or instructions.</a:t>
            </a:r>
            <a:endParaRPr lang="en-US" sz="2400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Content Placeholder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49889" y="4023360"/>
            <a:ext cx="2415887" cy="283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880605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2015413" y="-139960"/>
            <a:ext cx="6296575" cy="1240469"/>
          </a:xfrm>
        </p:spPr>
        <p:txBody>
          <a:bodyPr/>
          <a:lstStyle/>
          <a:p>
            <a:r>
              <a:rPr lang="en-US" sz="4000" b="1" u="sng" dirty="0">
                <a:solidFill>
                  <a:schemeClr val="tx1"/>
                </a:solidFill>
              </a:rPr>
              <a:t>D</a:t>
            </a:r>
            <a:r>
              <a:rPr lang="en-US" sz="4000" b="1" u="sng" dirty="0" smtClean="0">
                <a:solidFill>
                  <a:schemeClr val="tx1"/>
                </a:solidFill>
              </a:rPr>
              <a:t>O’s </a:t>
            </a:r>
            <a:r>
              <a:rPr lang="en-US" sz="4000" b="1" u="sng" dirty="0">
                <a:solidFill>
                  <a:schemeClr val="tx1"/>
                </a:solidFill>
              </a:rPr>
              <a:t>and DON’Ts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263852" y="1458310"/>
            <a:ext cx="10716956" cy="3609123"/>
          </a:xfrm>
        </p:spPr>
        <p:txBody>
          <a:bodyPr>
            <a:normAutofit fontScale="85000" lnSpcReduction="20000"/>
          </a:bodyPr>
          <a:lstStyle/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DO take a prenatal vitamin daily.  These can be purchased over the counter at any pharmacy.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DO Avoid high </a:t>
            </a:r>
            <a:r>
              <a:rPr lang="en-US" sz="2800" dirty="0">
                <a:solidFill>
                  <a:schemeClr val="tx1"/>
                </a:solidFill>
              </a:rPr>
              <a:t>impact exercise (spinning, running, Zumba etc</a:t>
            </a:r>
            <a:r>
              <a:rPr lang="en-US" sz="2800" dirty="0" smtClean="0">
                <a:solidFill>
                  <a:schemeClr val="tx1"/>
                </a:solidFill>
              </a:rPr>
              <a:t>.)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Low </a:t>
            </a:r>
            <a:r>
              <a:rPr lang="en-US" sz="2800" dirty="0">
                <a:solidFill>
                  <a:schemeClr val="tx1"/>
                </a:solidFill>
              </a:rPr>
              <a:t>impact </a:t>
            </a:r>
            <a:r>
              <a:rPr lang="en-US" sz="2800" dirty="0" smtClean="0">
                <a:solidFill>
                  <a:schemeClr val="tx1"/>
                </a:solidFill>
              </a:rPr>
              <a:t>exercise is okay </a:t>
            </a:r>
            <a:r>
              <a:rPr lang="en-US" sz="2800" dirty="0">
                <a:solidFill>
                  <a:schemeClr val="tx1"/>
                </a:solidFill>
              </a:rPr>
              <a:t>(swimming, walking, etc.)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Okay </a:t>
            </a:r>
            <a:r>
              <a:rPr lang="en-US" sz="2800" dirty="0">
                <a:solidFill>
                  <a:schemeClr val="tx1"/>
                </a:solidFill>
              </a:rPr>
              <a:t>to have </a:t>
            </a:r>
            <a:r>
              <a:rPr lang="en-US" sz="3300" b="1" u="sng" dirty="0" smtClean="0">
                <a:solidFill>
                  <a:schemeClr val="tx1"/>
                </a:solidFill>
              </a:rPr>
              <a:t>protected</a:t>
            </a:r>
            <a:r>
              <a:rPr lang="en-US" sz="3300" b="1" dirty="0" smtClean="0">
                <a:solidFill>
                  <a:schemeClr val="tx1"/>
                </a:solidFill>
              </a:rPr>
              <a:t> </a:t>
            </a:r>
            <a:r>
              <a:rPr lang="en-US" sz="2800" dirty="0" smtClean="0">
                <a:solidFill>
                  <a:schemeClr val="tx1"/>
                </a:solidFill>
              </a:rPr>
              <a:t>intercourse </a:t>
            </a:r>
            <a:r>
              <a:rPr lang="en-US" sz="2800" dirty="0">
                <a:solidFill>
                  <a:schemeClr val="tx1"/>
                </a:solidFill>
              </a:rPr>
              <a:t>while on </a:t>
            </a:r>
            <a:r>
              <a:rPr lang="en-US" sz="2800" dirty="0" smtClean="0">
                <a:solidFill>
                  <a:schemeClr val="tx1"/>
                </a:solidFill>
              </a:rPr>
              <a:t>stimulation medications, </a:t>
            </a:r>
            <a:r>
              <a:rPr lang="en-US" sz="2800" dirty="0">
                <a:solidFill>
                  <a:schemeClr val="tx1"/>
                </a:solidFill>
              </a:rPr>
              <a:t>based upon comfort level.</a:t>
            </a: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chemeClr val="tx1"/>
                </a:solidFill>
              </a:rPr>
              <a:t>Unless one of our </a:t>
            </a:r>
            <a:r>
              <a:rPr lang="en-US" sz="2800" dirty="0" smtClean="0">
                <a:solidFill>
                  <a:schemeClr val="tx1"/>
                </a:solidFill>
              </a:rPr>
              <a:t>MDs </a:t>
            </a:r>
            <a:r>
              <a:rPr lang="en-US" sz="2800" dirty="0">
                <a:solidFill>
                  <a:schemeClr val="tx1"/>
                </a:solidFill>
              </a:rPr>
              <a:t>states otherwise, </a:t>
            </a:r>
            <a:r>
              <a:rPr lang="en-US" sz="2800" dirty="0" smtClean="0">
                <a:solidFill>
                  <a:schemeClr val="tx1"/>
                </a:solidFill>
              </a:rPr>
              <a:t>DO avoid </a:t>
            </a:r>
            <a:r>
              <a:rPr lang="en-US" sz="2800" dirty="0">
                <a:solidFill>
                  <a:schemeClr val="tx1"/>
                </a:solidFill>
              </a:rPr>
              <a:t>Motrin, Advil, Aleve</a:t>
            </a:r>
            <a:r>
              <a:rPr lang="en-US" sz="2800" dirty="0" smtClean="0">
                <a:solidFill>
                  <a:schemeClr val="tx1"/>
                </a:solidFill>
              </a:rPr>
              <a:t>, and </a:t>
            </a:r>
            <a:r>
              <a:rPr lang="en-US" sz="2800" dirty="0">
                <a:solidFill>
                  <a:schemeClr val="tx1"/>
                </a:solidFill>
              </a:rPr>
              <a:t>Aspirin products while on stim meds.  </a:t>
            </a:r>
            <a:endParaRPr lang="en-US" sz="2800" dirty="0" smtClean="0">
              <a:solidFill>
                <a:schemeClr val="tx1"/>
              </a:solidFill>
            </a:endParaRPr>
          </a:p>
          <a:p>
            <a:pPr marL="742950" lvl="1" indent="-285750" algn="l">
              <a:buFont typeface="Wingdings" panose="05000000000000000000" pitchFamily="2" charset="2"/>
              <a:buChar char="v"/>
            </a:pPr>
            <a:r>
              <a:rPr lang="en-US" sz="2800" dirty="0" smtClean="0">
                <a:solidFill>
                  <a:schemeClr val="tx1"/>
                </a:solidFill>
              </a:rPr>
              <a:t>Tylenol </a:t>
            </a:r>
            <a:r>
              <a:rPr lang="en-US" sz="2800" dirty="0">
                <a:solidFill>
                  <a:schemeClr val="tx1"/>
                </a:solidFill>
              </a:rPr>
              <a:t>and Tylenol cold products </a:t>
            </a:r>
            <a:r>
              <a:rPr lang="en-US" sz="2800" dirty="0" smtClean="0">
                <a:solidFill>
                  <a:schemeClr val="tx1"/>
                </a:solidFill>
              </a:rPr>
              <a:t>are okay.</a:t>
            </a:r>
            <a:endParaRPr lang="en-US" sz="2800" dirty="0">
              <a:solidFill>
                <a:schemeClr val="tx1"/>
              </a:solidFill>
            </a:endParaRPr>
          </a:p>
          <a:p>
            <a:pPr marL="342900" indent="-342900">
              <a:buFont typeface="Wingdings" panose="05000000000000000000" pitchFamily="2" charset="2"/>
              <a:buChar char="v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90794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6600" dirty="0" smtClean="0">
                <a:solidFill>
                  <a:schemeClr val="tx1"/>
                </a:solidFill>
              </a:rPr>
              <a:t>     </a:t>
            </a:r>
            <a:r>
              <a:rPr lang="en-US" sz="4000" u="sng" dirty="0" smtClean="0">
                <a:solidFill>
                  <a:schemeClr val="tx1"/>
                </a:solidFill>
              </a:rPr>
              <a:t>Communication</a:t>
            </a:r>
            <a:endParaRPr lang="en-US" sz="1800" dirty="0">
              <a:solidFill>
                <a:schemeClr val="tx1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97317" y="1930400"/>
            <a:ext cx="9472352" cy="3880773"/>
          </a:xfrm>
        </p:spPr>
        <p:txBody>
          <a:bodyPr/>
          <a:lstStyle/>
          <a:p>
            <a:r>
              <a:rPr lang="en-US" sz="2000" dirty="0" smtClean="0"/>
              <a:t>Communication with our office is </a:t>
            </a:r>
            <a:r>
              <a:rPr lang="en-US" sz="2000" b="1" i="1" u="sng" dirty="0" smtClean="0"/>
              <a:t>very</a:t>
            </a:r>
            <a:r>
              <a:rPr lang="en-US" sz="2000" dirty="0" smtClean="0"/>
              <a:t> important.</a:t>
            </a:r>
          </a:p>
          <a:p>
            <a:r>
              <a:rPr lang="en-US" sz="2000" dirty="0" smtClean="0"/>
              <a:t>Please make sure your voice mail is set up and does not get full.</a:t>
            </a:r>
            <a:endParaRPr lang="en-US" sz="2000" dirty="0"/>
          </a:p>
          <a:p>
            <a:r>
              <a:rPr lang="en-US" sz="2000" dirty="0" smtClean="0"/>
              <a:t>You must know your </a:t>
            </a:r>
            <a:r>
              <a:rPr lang="en-US" sz="2000" dirty="0" err="1" smtClean="0"/>
              <a:t>eIVF</a:t>
            </a:r>
            <a:r>
              <a:rPr lang="en-US" sz="2000" dirty="0" smtClean="0"/>
              <a:t> user name and password.  We will be communicating results and medication instructions through your patient portal during your IVF cycle.</a:t>
            </a:r>
          </a:p>
          <a:p>
            <a:r>
              <a:rPr lang="en-US" sz="2000" dirty="0" smtClean="0"/>
              <a:t>During the week, call our office at (812) 845-4530 </a:t>
            </a:r>
            <a:r>
              <a:rPr lang="en-US" sz="2000" b="1" i="1" u="sng" dirty="0" smtClean="0"/>
              <a:t>before</a:t>
            </a:r>
            <a:r>
              <a:rPr lang="en-US" sz="2000" dirty="0" smtClean="0"/>
              <a:t> 4 PM CST if you have questions.  </a:t>
            </a:r>
          </a:p>
          <a:p>
            <a:r>
              <a:rPr lang="en-US" sz="2000" dirty="0" smtClean="0"/>
              <a:t>If you have </a:t>
            </a:r>
            <a:r>
              <a:rPr lang="en-US" sz="2000" b="1" u="sng" dirty="0" smtClean="0"/>
              <a:t>urgent</a:t>
            </a:r>
            <a:r>
              <a:rPr lang="en-US" sz="2000" dirty="0" smtClean="0"/>
              <a:t> questions over the weekend, please call (812) 842-4530 between 8 AM and 4 PM CST and have the nurse on call paged. </a:t>
            </a:r>
          </a:p>
          <a:p>
            <a:endParaRPr lang="en-US" dirty="0"/>
          </a:p>
        </p:txBody>
      </p:sp>
      <p:pic>
        <p:nvPicPr>
          <p:cNvPr id="2050" name="Picture 2" descr="Image result for phone clipar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8854" y="5219700"/>
            <a:ext cx="2790825" cy="16383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295525" cy="1990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67375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Ready to go to the show…you </a:t>
            </a:r>
            <a:r>
              <a:rPr lang="en-US" b="1" u="sng" dirty="0">
                <a:solidFill>
                  <a:schemeClr val="tx1"/>
                </a:solidFill>
              </a:rPr>
              <a:t>h</a:t>
            </a:r>
            <a:r>
              <a:rPr lang="en-US" b="1" u="sng" dirty="0" smtClean="0">
                <a:solidFill>
                  <a:schemeClr val="tx1"/>
                </a:solidFill>
              </a:rPr>
              <a:t>ave been triggered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032908"/>
            <a:ext cx="8596668" cy="3200400"/>
          </a:xfrm>
        </p:spPr>
        <p:txBody>
          <a:bodyPr>
            <a:normAutofit fontScale="77500" lnSpcReduction="20000"/>
          </a:bodyPr>
          <a:lstStyle/>
          <a:p>
            <a:r>
              <a:rPr lang="en-US" sz="2400" dirty="0" smtClean="0"/>
              <a:t>Your physician has determined that maximum follicular development has been achieved and it’s time to schedule your egg retrieval.  </a:t>
            </a:r>
          </a:p>
          <a:p>
            <a:r>
              <a:rPr lang="en-US" sz="2400" dirty="0" smtClean="0"/>
              <a:t>You will receive a phone call to review your trigger and egg retrieval instructions. These instructions are in your IVF folder. Please have them with you when we call.</a:t>
            </a:r>
          </a:p>
          <a:p>
            <a:r>
              <a:rPr lang="en-US" sz="2400" dirty="0" smtClean="0"/>
              <a:t>You must know the name and dose of the trigger shot that you have at home.  This will affect the instructions that are reviewed with you.</a:t>
            </a:r>
          </a:p>
          <a:p>
            <a:r>
              <a:rPr lang="en-US" sz="2400" dirty="0" smtClean="0"/>
              <a:t>You will be instructed to administer your trigger shot at a specific time (36 hours prior to your egg retrieval, unless instructed otherwise). </a:t>
            </a:r>
          </a:p>
          <a:p>
            <a:r>
              <a:rPr lang="en-US" sz="2400" b="1" u="sng" dirty="0" smtClean="0">
                <a:solidFill>
                  <a:srgbClr val="FF0000"/>
                </a:solidFill>
              </a:rPr>
              <a:t>IT IS CRUCIAL THAT YOU GIVE YOUR TRIGGER INJECTION AT THE CORRECT TIME!</a:t>
            </a:r>
            <a:endParaRPr lang="en-US" sz="2400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0134" y="4955721"/>
            <a:ext cx="3810000" cy="19022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2837077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Day of Egg Retrieval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92036"/>
            <a:ext cx="8123766" cy="5013715"/>
          </a:xfrm>
        </p:spPr>
        <p:txBody>
          <a:bodyPr>
            <a:normAutofit fontScale="47500" lnSpcReduction="20000"/>
          </a:bodyPr>
          <a:lstStyle/>
          <a:p>
            <a:r>
              <a:rPr lang="en-US" sz="3500" dirty="0" smtClean="0"/>
              <a:t>You will be instructed to arrive at Boston IVF at a specific time.</a:t>
            </a:r>
          </a:p>
          <a:p>
            <a:r>
              <a:rPr lang="en-US" sz="3500" dirty="0" smtClean="0"/>
              <a:t>Detailed instructions are attached to your email and should have already been reviewed.</a:t>
            </a:r>
          </a:p>
          <a:p>
            <a:r>
              <a:rPr lang="en-US" sz="3500" dirty="0" smtClean="0"/>
              <a:t>When you arrive, please have a seat in the waiting room and a nurse will be right with you. Front office staff will not be there.  </a:t>
            </a:r>
          </a:p>
          <a:p>
            <a:r>
              <a:rPr lang="en-US" sz="3500" dirty="0" smtClean="0"/>
              <a:t>You and your partner will be brought back to the procedure area. </a:t>
            </a:r>
            <a:r>
              <a:rPr lang="en-US" sz="3500" b="1" u="sng" dirty="0" smtClean="0"/>
              <a:t>Only one person is allowed back in the procedure area with you.</a:t>
            </a:r>
            <a:r>
              <a:rPr lang="en-US" sz="3500" dirty="0" smtClean="0"/>
              <a:t>    </a:t>
            </a:r>
          </a:p>
          <a:p>
            <a:r>
              <a:rPr lang="en-US" sz="3500" dirty="0" smtClean="0"/>
              <a:t>Your physician and anesthesiologist will speak with you before your procedure. </a:t>
            </a:r>
          </a:p>
          <a:p>
            <a:r>
              <a:rPr lang="en-US" sz="3500" dirty="0"/>
              <a:t>Post retrieval instructions will be reviewed.</a:t>
            </a:r>
          </a:p>
          <a:p>
            <a:r>
              <a:rPr lang="en-US" sz="3500" dirty="0" smtClean="0"/>
              <a:t>The retrieval takes about 20-30 minutes.</a:t>
            </a:r>
          </a:p>
          <a:p>
            <a:r>
              <a:rPr lang="en-US" sz="3500" dirty="0" smtClean="0"/>
              <a:t>You will be informed of the total number of eggs retrieved before you are released.</a:t>
            </a:r>
          </a:p>
          <a:p>
            <a:r>
              <a:rPr lang="en-US" sz="3500" dirty="0" smtClean="0"/>
              <a:t>About an hour after retrieval is complete, you are discharged to go home.</a:t>
            </a:r>
          </a:p>
          <a:p>
            <a:r>
              <a:rPr lang="en-US" sz="3500" dirty="0" smtClean="0"/>
              <a:t>Someone must be with you at all times.</a:t>
            </a:r>
          </a:p>
          <a:p>
            <a:r>
              <a:rPr lang="en-US" sz="3500" dirty="0" smtClean="0"/>
              <a:t>You are not allowed to drive or go to work on the day of retrieval.</a:t>
            </a:r>
          </a:p>
          <a:p>
            <a:endParaRPr lang="en-US" sz="3500" dirty="0" smtClean="0"/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4071937"/>
            <a:ext cx="3810000" cy="2786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9609202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Day After Egg Retrieval</a:t>
            </a:r>
            <a:r>
              <a:rPr lang="en-US" b="1" u="sng" dirty="0" smtClean="0"/>
              <a:t/>
            </a:r>
            <a:br>
              <a:rPr lang="en-US" b="1" u="sng" dirty="0" smtClean="0"/>
            </a:br>
            <a:endParaRPr lang="en-US" b="1" u="sng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43051"/>
            <a:ext cx="8596668" cy="2790824"/>
          </a:xfrm>
        </p:spPr>
        <p:txBody>
          <a:bodyPr>
            <a:normAutofit/>
          </a:bodyPr>
          <a:lstStyle/>
          <a:p>
            <a:r>
              <a:rPr lang="en-US" dirty="0" smtClean="0"/>
              <a:t>You will receive a notification with your fertilization results. This information will be available on your patient portal.</a:t>
            </a:r>
          </a:p>
          <a:p>
            <a:r>
              <a:rPr lang="en-US" dirty="0" smtClean="0"/>
              <a:t>If you are having an embryo transfer, transfer instructions will be reviewed via a phone call.</a:t>
            </a:r>
          </a:p>
          <a:p>
            <a:r>
              <a:rPr lang="en-US" dirty="0" smtClean="0"/>
              <a:t>You will not receive any further calls to discuss the status of your embryos.  Your physician will review embryo development with you on the day of your transfer.</a:t>
            </a:r>
          </a:p>
          <a:p>
            <a:r>
              <a:rPr lang="en-US" dirty="0" smtClean="0"/>
              <a:t>You are allowed to return to work the day after egg retrieval.</a:t>
            </a: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1" descr="Image result for eggs surrounded by sperm&quot;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668" y="4260397"/>
            <a:ext cx="6086475" cy="2524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033510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Day of Embryo Transfer</a:t>
            </a:r>
            <a:endParaRPr lang="en-US" sz="40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95507"/>
            <a:ext cx="8596668" cy="3880773"/>
          </a:xfrm>
        </p:spPr>
        <p:txBody>
          <a:bodyPr>
            <a:normAutofit fontScale="85000" lnSpcReduction="10000"/>
          </a:bodyPr>
          <a:lstStyle/>
          <a:p>
            <a:r>
              <a:rPr lang="en-US" sz="2100" dirty="0" smtClean="0"/>
              <a:t>You will be given a specific time to arrive at BIVF.</a:t>
            </a:r>
          </a:p>
          <a:p>
            <a:r>
              <a:rPr lang="en-US" sz="2100" dirty="0" smtClean="0"/>
              <a:t>Bring your photo ID and a pair of warm socks.</a:t>
            </a:r>
          </a:p>
          <a:p>
            <a:r>
              <a:rPr lang="en-US" sz="2100" dirty="0" smtClean="0"/>
              <a:t>Remember to fill your bladder.</a:t>
            </a:r>
          </a:p>
          <a:p>
            <a:r>
              <a:rPr lang="en-US" sz="2100" dirty="0" smtClean="0"/>
              <a:t>Your partner can be with you in the procedure room during the transfer.</a:t>
            </a:r>
          </a:p>
          <a:p>
            <a:r>
              <a:rPr lang="en-US" sz="2100" dirty="0" smtClean="0"/>
              <a:t>DO NOT wear any perfumes, scented lotions, body sprays, </a:t>
            </a:r>
            <a:r>
              <a:rPr lang="en-US" sz="2100" dirty="0" err="1" smtClean="0"/>
              <a:t>etc</a:t>
            </a:r>
            <a:r>
              <a:rPr lang="en-US" sz="2100" dirty="0" smtClean="0"/>
              <a:t> on the day of transfer.  This applies to your partner, as well. Deodorant is fine.</a:t>
            </a:r>
          </a:p>
          <a:p>
            <a:r>
              <a:rPr lang="en-US" sz="2100" dirty="0" smtClean="0"/>
              <a:t>If you are using vaginal progesterone support, do not take your morning dose.  Bring medication with you to insert after your transfer.</a:t>
            </a:r>
          </a:p>
          <a:p>
            <a:r>
              <a:rPr lang="en-US" sz="2100" dirty="0" smtClean="0"/>
              <a:t>You are allowed to go back to work.</a:t>
            </a:r>
          </a:p>
          <a:p>
            <a:r>
              <a:rPr lang="en-US" sz="2100" dirty="0" smtClean="0"/>
              <a:t>Blood pregnancy testing is scheduled 9 or 11 days after your transfer.</a:t>
            </a:r>
          </a:p>
          <a:p>
            <a:r>
              <a:rPr lang="en-US" sz="2100" dirty="0" smtClean="0"/>
              <a:t>If you start your period, you still need to have blood pregnancy test drawn.</a:t>
            </a:r>
          </a:p>
          <a:p>
            <a:endParaRPr lang="en-US" dirty="0" smtClean="0"/>
          </a:p>
        </p:txBody>
      </p:sp>
      <p:pic>
        <p:nvPicPr>
          <p:cNvPr id="4" name="Picture 2" descr="Image result for embryo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3243" y="4727121"/>
            <a:ext cx="3118757" cy="21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838914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If you </a:t>
            </a:r>
            <a:r>
              <a:rPr lang="en-US" b="1" i="1" u="sng" dirty="0" smtClean="0">
                <a:solidFill>
                  <a:schemeClr val="tx1"/>
                </a:solidFill>
              </a:rPr>
              <a:t>are not</a:t>
            </a:r>
            <a:r>
              <a:rPr lang="en-US" b="1" u="sng" dirty="0" smtClean="0">
                <a:solidFill>
                  <a:schemeClr val="tx1"/>
                </a:solidFill>
              </a:rPr>
              <a:t> having a fresh embryo transfer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2000" dirty="0"/>
              <a:t>One week after your egg retrieval, log in to your patient portal to review the number of embryos that have been cryopreserved.  </a:t>
            </a:r>
          </a:p>
          <a:p>
            <a:r>
              <a:rPr lang="en-US" sz="2000" dirty="0"/>
              <a:t>Specific questions regarding your embryos </a:t>
            </a:r>
            <a:r>
              <a:rPr lang="en-US" sz="2000" dirty="0" smtClean="0"/>
              <a:t>will </a:t>
            </a:r>
            <a:r>
              <a:rPr lang="en-US" sz="2000" dirty="0"/>
              <a:t>be discussed during your scheduled phone consult.</a:t>
            </a:r>
          </a:p>
          <a:p>
            <a:r>
              <a:rPr lang="en-US" sz="2000" dirty="0" smtClean="0"/>
              <a:t>Call with the first day of your full flow period.</a:t>
            </a:r>
          </a:p>
          <a:p>
            <a:r>
              <a:rPr lang="en-US" sz="2000" dirty="0" smtClean="0"/>
              <a:t>If you are proceeding with a frozen embryo transfer cycle, details for that cycle will be discussed when you call with cycle day 1. </a:t>
            </a:r>
            <a:endParaRPr lang="en-US" sz="2000" dirty="0" smtClean="0"/>
          </a:p>
          <a:p>
            <a:pPr lvl="1"/>
            <a:r>
              <a:rPr lang="en-US" sz="1800" dirty="0" smtClean="0"/>
              <a:t>Your Frozen Embryo Transfer may line up to occur with the next month OR you may have to delay a month depending on the timing of your menses and the dates for the “batch.”</a:t>
            </a:r>
            <a:endParaRPr lang="en-US" sz="1800" dirty="0"/>
          </a:p>
          <a:p>
            <a:r>
              <a:rPr lang="en-US" sz="2000" dirty="0" smtClean="0"/>
              <a:t>Baseline testing may need to be scheduled or you may be started on birth control pills.</a:t>
            </a:r>
          </a:p>
          <a:p>
            <a:pPr marL="0" indent="0">
              <a:buNone/>
            </a:pP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43224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939800"/>
          </a:xfrm>
        </p:spPr>
        <p:txBody>
          <a:bodyPr>
            <a:noAutofit/>
          </a:bodyPr>
          <a:lstStyle/>
          <a:p>
            <a:pPr algn="ctr"/>
            <a:r>
              <a:rPr lang="en-US" b="1" u="sng" dirty="0" smtClean="0">
                <a:solidFill>
                  <a:schemeClr val="tx1"/>
                </a:solidFill>
              </a:rPr>
              <a:t>Ovarian </a:t>
            </a:r>
            <a:r>
              <a:rPr lang="en-US" b="1" u="sng" dirty="0" err="1" smtClean="0">
                <a:solidFill>
                  <a:schemeClr val="tx1"/>
                </a:solidFill>
              </a:rPr>
              <a:t>Hyperstimulation</a:t>
            </a:r>
            <a:r>
              <a:rPr lang="en-US" b="1" u="sng" dirty="0" smtClean="0">
                <a:solidFill>
                  <a:schemeClr val="tx1"/>
                </a:solidFill>
              </a:rPr>
              <a:t> Syndrome (OHSS)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b="1" u="sng" dirty="0" smtClean="0">
                <a:solidFill>
                  <a:schemeClr val="tx1"/>
                </a:solidFill>
              </a:rPr>
              <a:t/>
            </a:r>
            <a:br>
              <a:rPr lang="en-US" b="1" u="sng" dirty="0" smtClean="0">
                <a:solidFill>
                  <a:schemeClr val="tx1"/>
                </a:solidFill>
              </a:rPr>
            </a:b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1773410"/>
            <a:ext cx="9183358" cy="4355541"/>
          </a:xfrm>
        </p:spPr>
        <p:txBody>
          <a:bodyPr>
            <a:normAutofit/>
          </a:bodyPr>
          <a:lstStyle/>
          <a:p>
            <a:r>
              <a:rPr lang="en-US" sz="2000" dirty="0" smtClean="0">
                <a:solidFill>
                  <a:schemeClr val="tx1"/>
                </a:solidFill>
              </a:rPr>
              <a:t>OHSS usually occurs in women taking medications that stimulate the ovaries.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Symptoms typically start in the days following egg retrieval.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Common symptoms to look out for include lower abdominal pain, bloating, nausea, vomiting, diarrhea, shortness of breath/difficulty breathing, fatigue, and a weight gain of 2 or more pounds 2 days in a row.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If you experience any of the above symptoms, call our office.  </a:t>
            </a:r>
          </a:p>
          <a:p>
            <a:r>
              <a:rPr lang="en-US" sz="2000" dirty="0" smtClean="0">
                <a:solidFill>
                  <a:schemeClr val="tx1"/>
                </a:solidFill>
              </a:rPr>
              <a:t>If it is after hours or you are having severe symptoms, please go to The Women’s Hospital Emergency Department or the closest emergency room.</a:t>
            </a:r>
            <a:endParaRPr lang="en-US" sz="2000" dirty="0">
              <a:solidFill>
                <a:schemeClr val="tx1"/>
              </a:solidFill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/>
          <a:srcRect l="-612" t="525" r="612" b="-525"/>
          <a:stretch/>
        </p:blipFill>
        <p:spPr>
          <a:xfrm>
            <a:off x="9474656" y="3690800"/>
            <a:ext cx="2717344" cy="31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885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Taking Care of You</a:t>
            </a:r>
            <a:r>
              <a:rPr lang="en-US" b="1" u="sng" dirty="0" smtClean="0">
                <a:solidFill>
                  <a:schemeClr val="tx1"/>
                </a:solidFill>
              </a:rPr>
              <a:t> </a:t>
            </a:r>
            <a:endParaRPr lang="en-US" b="1" u="sng" dirty="0">
              <a:solidFill>
                <a:schemeClr val="tx1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582741" y="1837467"/>
            <a:ext cx="8596668" cy="3880773"/>
          </a:xfrm>
        </p:spPr>
        <p:txBody>
          <a:bodyPr/>
          <a:lstStyle/>
          <a:p>
            <a:r>
              <a:rPr lang="en-US" sz="1900" dirty="0"/>
              <a:t>F</a:t>
            </a:r>
            <a:r>
              <a:rPr lang="en-US" sz="1900" dirty="0" smtClean="0"/>
              <a:t>ertility treatments are stressful and sometimes you may need a little help to get through.</a:t>
            </a:r>
          </a:p>
          <a:p>
            <a:r>
              <a:rPr lang="en-US" sz="1900" dirty="0" smtClean="0"/>
              <a:t>The Women’s Hospital Center for Healing Arts offers counseling services, acupuncture, and massage.</a:t>
            </a:r>
          </a:p>
          <a:p>
            <a:r>
              <a:rPr lang="en-US" sz="1900" dirty="0" smtClean="0"/>
              <a:t>For acupuncture and massage appointments, call (812) 842-4328.</a:t>
            </a:r>
          </a:p>
          <a:p>
            <a:r>
              <a:rPr lang="en-US" sz="1900" dirty="0" smtClean="0"/>
              <a:t>To schedule a counseling appointment with Dr. Libby Brown, call (812) 842-4020.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8903" y="4075386"/>
            <a:ext cx="2822028" cy="26959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662306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1680520"/>
            <a:ext cx="8534400" cy="4313880"/>
          </a:xfrm>
        </p:spPr>
        <p:txBody>
          <a:bodyPr>
            <a:normAutofit/>
          </a:bodyPr>
          <a:lstStyle/>
          <a:p>
            <a:pPr lvl="1" algn="l" defTabSz="457200" rtl="0">
              <a:spcBef>
                <a:spcPct val="0"/>
              </a:spcBef>
            </a:pPr>
            <a:r>
              <a:rPr lang="en-US" sz="2800" dirty="0">
                <a:solidFill>
                  <a:schemeClr val="tx1"/>
                </a:solidFill>
              </a:rPr>
              <a:t/>
            </a:r>
            <a:br>
              <a:rPr lang="en-US" sz="2800" dirty="0">
                <a:solidFill>
                  <a:schemeClr val="tx1"/>
                </a:solidFill>
              </a:rPr>
            </a:br>
            <a:endParaRPr lang="en-US" sz="2800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2"/>
            <a:ext cx="4937655" cy="1208902"/>
          </a:xfrm>
        </p:spPr>
        <p:txBody>
          <a:bodyPr/>
          <a:lstStyle/>
          <a:p>
            <a:pPr lvl="0"/>
            <a:r>
              <a:rPr lang="en-US" sz="4400" u="sng" dirty="0">
                <a:solidFill>
                  <a:schemeClr val="tx1"/>
                </a:solidFill>
              </a:rPr>
              <a:t>Calendar</a:t>
            </a:r>
            <a:endParaRPr lang="en-US" sz="4400" dirty="0">
              <a:solidFill>
                <a:schemeClr val="tx1"/>
              </a:solidFill>
            </a:endParaRPr>
          </a:p>
          <a:p>
            <a:endParaRPr lang="en-US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1322" y="356735"/>
            <a:ext cx="3059112" cy="2032000"/>
          </a:xfrm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785" y="4260850"/>
            <a:ext cx="3095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7325" y="553221"/>
            <a:ext cx="4194412" cy="297510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071440" y="3002366"/>
            <a:ext cx="3665944" cy="333493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17054" y="453258"/>
            <a:ext cx="2181225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7066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37688" y="0"/>
            <a:ext cx="2754312" cy="209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2263" y="4572590"/>
            <a:ext cx="1890712" cy="2011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45600" y="4336022"/>
            <a:ext cx="2469094" cy="18533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5299" y="128307"/>
            <a:ext cx="2727225" cy="319680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34" b="9757"/>
          <a:stretch/>
        </p:blipFill>
        <p:spPr>
          <a:xfrm>
            <a:off x="5220396" y="249894"/>
            <a:ext cx="2393984" cy="2227969"/>
          </a:xfrm>
          <a:prstGeom prst="rect">
            <a:avLst/>
          </a:prstGeom>
        </p:spPr>
      </p:pic>
      <p:pic>
        <p:nvPicPr>
          <p:cNvPr id="1026" name="Picture 1" descr="Image result for eggs surrounded by sperm&quot;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6873" y="2739142"/>
            <a:ext cx="4421031" cy="18334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9139" y="3936337"/>
            <a:ext cx="2706688" cy="2652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Content Placeholder 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853" y="4028253"/>
            <a:ext cx="3291841" cy="2468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195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11" y="-84703"/>
            <a:ext cx="2374842" cy="2130197"/>
          </a:xfrm>
          <a:prstGeom prst="rect">
            <a:avLst/>
          </a:prstGeom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74162" y="1832409"/>
            <a:ext cx="3017838" cy="30178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4184" y="1187942"/>
            <a:ext cx="6477000" cy="518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4016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  </a:t>
            </a:r>
            <a:r>
              <a:rPr lang="en-US" sz="4000" u="sng" dirty="0" smtClean="0">
                <a:solidFill>
                  <a:schemeClr val="tx1"/>
                </a:solidFill>
              </a:rPr>
              <a:t>To Do List: Before A Cycle is Started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160589"/>
            <a:ext cx="8742563" cy="388077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b="1" u="sng" dirty="0" smtClean="0">
                <a:solidFill>
                  <a:srgbClr val="FF0000"/>
                </a:solidFill>
              </a:rPr>
              <a:t>These </a:t>
            </a:r>
            <a:r>
              <a:rPr lang="en-US" sz="2000" b="1" u="sng" dirty="0">
                <a:solidFill>
                  <a:srgbClr val="FF0000"/>
                </a:solidFill>
              </a:rPr>
              <a:t>steps must be completed before starting your </a:t>
            </a:r>
            <a:r>
              <a:rPr lang="en-US" sz="2000" b="1" u="sng" dirty="0" smtClean="0">
                <a:solidFill>
                  <a:srgbClr val="FF0000"/>
                </a:solidFill>
              </a:rPr>
              <a:t>cycle</a:t>
            </a:r>
            <a:r>
              <a:rPr lang="en-US" sz="2000" b="1" dirty="0">
                <a:solidFill>
                  <a:srgbClr val="FF0000"/>
                </a:solidFill>
              </a:rPr>
              <a:t>!</a:t>
            </a:r>
            <a:endParaRPr lang="en-US" sz="2000" b="1" u="sng" dirty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000" dirty="0" smtClean="0"/>
              <a:t>1.  Insurance and financial approval must be completed </a:t>
            </a:r>
          </a:p>
          <a:p>
            <a:pPr marL="0" indent="0">
              <a:buNone/>
            </a:pPr>
            <a:r>
              <a:rPr lang="en-US" sz="2000" i="1" dirty="0" smtClean="0"/>
              <a:t>2. </a:t>
            </a:r>
            <a:r>
              <a:rPr lang="en-US" sz="2000" dirty="0" smtClean="0"/>
              <a:t>Consent forms need to be returned.</a:t>
            </a:r>
          </a:p>
          <a:p>
            <a:pPr marL="0" indent="0">
              <a:buNone/>
            </a:pPr>
            <a:r>
              <a:rPr lang="en-US" sz="2000" dirty="0" smtClean="0"/>
              <a:t>3. </a:t>
            </a:r>
            <a:r>
              <a:rPr lang="en-US" sz="2000" b="1" i="1" u="sng" dirty="0"/>
              <a:t>Then</a:t>
            </a:r>
            <a:r>
              <a:rPr lang="en-US" sz="2000" dirty="0"/>
              <a:t> medications can be ordered</a:t>
            </a:r>
            <a:r>
              <a:rPr lang="en-US" sz="2000" dirty="0" smtClean="0"/>
              <a:t>.</a:t>
            </a:r>
          </a:p>
          <a:p>
            <a:pPr marL="0" indent="0">
              <a:buNone/>
            </a:pPr>
            <a:r>
              <a:rPr lang="en-US" sz="2000" dirty="0" smtClean="0"/>
              <a:t>4.  Must watch video instructions for medication injection </a:t>
            </a:r>
            <a:r>
              <a:rPr lang="en-US" sz="2000" dirty="0"/>
              <a:t>training </a:t>
            </a:r>
          </a:p>
          <a:p>
            <a:pPr marL="0" indent="0">
              <a:buNone/>
            </a:pPr>
            <a:r>
              <a:rPr lang="en-US" sz="2000" dirty="0" smtClean="0"/>
              <a:t>5. If you are genetically testing your embryos, refer to the </a:t>
            </a:r>
            <a:r>
              <a:rPr lang="en-US" sz="2000" dirty="0" err="1" smtClean="0"/>
              <a:t>Invitae</a:t>
            </a:r>
            <a:r>
              <a:rPr lang="en-US" sz="2000" dirty="0" smtClean="0"/>
              <a:t> handout        for instructions.  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20820" y="4538531"/>
            <a:ext cx="2124075" cy="214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16" y="0"/>
            <a:ext cx="2286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78980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Image result for embryo development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4578" y="3179419"/>
            <a:ext cx="3118757" cy="21308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Content Placeholder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52647"/>
            <a:ext cx="4568620" cy="3474720"/>
          </a:xfrm>
          <a:prstGeom prst="rect">
            <a:avLst/>
          </a:prstGeom>
        </p:spPr>
      </p:pic>
      <p:pic>
        <p:nvPicPr>
          <p:cNvPr id="6" name="Content Placeholder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8440" y="-118953"/>
            <a:ext cx="3246960" cy="3108960"/>
          </a:xfrm>
          <a:prstGeom prst="rect">
            <a:avLst/>
          </a:prstGeom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0531" y="3892660"/>
            <a:ext cx="4932362" cy="2835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2729073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8300" y="677636"/>
            <a:ext cx="5486400" cy="5486400"/>
          </a:xfrm>
        </p:spPr>
      </p:pic>
    </p:spTree>
    <p:extLst>
      <p:ext uri="{BB962C8B-B14F-4D97-AF65-F5344CB8AC3E}">
        <p14:creationId xmlns:p14="http://schemas.microsoft.com/office/powerpoint/2010/main" val="2013040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u="sng" dirty="0" smtClean="0">
                <a:solidFill>
                  <a:schemeClr val="tx1"/>
                </a:solidFill>
              </a:rPr>
              <a:t>Insurance and Financial Approval</a:t>
            </a:r>
            <a:r>
              <a:rPr lang="en-US" u="sng" dirty="0" smtClean="0">
                <a:solidFill>
                  <a:schemeClr val="tx1"/>
                </a:solidFill>
              </a:rPr>
              <a:t/>
            </a:r>
            <a:br>
              <a:rPr lang="en-US" u="sng" dirty="0" smtClean="0">
                <a:solidFill>
                  <a:schemeClr val="tx1"/>
                </a:solidFill>
              </a:rPr>
            </a:b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612670"/>
            <a:ext cx="8450041" cy="3582785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sz="2600" u="sng" dirty="0" smtClean="0"/>
              <a:t>For those of you with insurance coverage for fertility services</a:t>
            </a:r>
            <a:r>
              <a:rPr lang="en-US" sz="2600" dirty="0" smtClean="0"/>
              <a:t>:</a:t>
            </a:r>
          </a:p>
          <a:p>
            <a:r>
              <a:rPr lang="en-US" dirty="0" smtClean="0"/>
              <a:t>Authorization for your cycle may be required.  Authorization can take up to 30 days.  </a:t>
            </a:r>
            <a:r>
              <a:rPr lang="en-US" b="1" u="sng" dirty="0" smtClean="0">
                <a:solidFill>
                  <a:srgbClr val="FF0000"/>
                </a:solidFill>
              </a:rPr>
              <a:t>This process must be completed before medications are ordered</a:t>
            </a:r>
            <a:r>
              <a:rPr lang="en-US" b="1" dirty="0" smtClean="0">
                <a:solidFill>
                  <a:srgbClr val="FF0000"/>
                </a:solidFill>
              </a:rPr>
              <a:t>.  </a:t>
            </a:r>
          </a:p>
          <a:p>
            <a:r>
              <a:rPr lang="en-US" dirty="0" smtClean="0"/>
              <a:t>Medications may also require authorization, which can also take up to 30 days. </a:t>
            </a:r>
          </a:p>
          <a:p>
            <a:r>
              <a:rPr lang="en-US" b="1" i="1" u="sng" dirty="0" smtClean="0">
                <a:solidFill>
                  <a:srgbClr val="FF0000"/>
                </a:solidFill>
              </a:rPr>
              <a:t>Please be aware that your cycle may be delayed due to this authorization process</a:t>
            </a:r>
            <a:r>
              <a:rPr lang="en-US" b="1" i="1" dirty="0" smtClean="0">
                <a:solidFill>
                  <a:srgbClr val="FF0000"/>
                </a:solidFill>
              </a:rPr>
              <a:t>.</a:t>
            </a:r>
          </a:p>
          <a:p>
            <a:endParaRPr lang="en-US" i="1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r>
              <a:rPr lang="en-US" sz="2600" u="sng" dirty="0" smtClean="0"/>
              <a:t>If you are self pay</a:t>
            </a:r>
            <a:r>
              <a:rPr lang="en-US" sz="2600" dirty="0" smtClean="0"/>
              <a:t>:</a:t>
            </a:r>
          </a:p>
          <a:p>
            <a:r>
              <a:rPr lang="en-US" dirty="0" smtClean="0"/>
              <a:t>Boston IVF cycle fees must be paid in full </a:t>
            </a:r>
            <a:r>
              <a:rPr lang="en-US" i="1" u="sng" dirty="0" smtClean="0"/>
              <a:t>before</a:t>
            </a:r>
            <a:r>
              <a:rPr lang="en-US" dirty="0" smtClean="0"/>
              <a:t> medications are ordered.  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46918" y="5257800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694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b="1" u="sng" dirty="0" smtClean="0">
                <a:solidFill>
                  <a:schemeClr val="tx1"/>
                </a:solidFill>
              </a:rPr>
              <a:t>Consent Forms</a:t>
            </a:r>
            <a:r>
              <a:rPr lang="en-US" b="1" dirty="0" smtClean="0">
                <a:solidFill>
                  <a:schemeClr val="tx1"/>
                </a:solidFill>
              </a:rPr>
              <a:t/>
            </a:r>
            <a:br>
              <a:rPr lang="en-US" b="1" dirty="0" smtClean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	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2160589"/>
            <a:ext cx="9444128" cy="3880773"/>
          </a:xfrm>
        </p:spPr>
        <p:txBody>
          <a:bodyPr>
            <a:normAutofit/>
          </a:bodyPr>
          <a:lstStyle/>
          <a:p>
            <a:endParaRPr lang="en-US" sz="2000" dirty="0" smtClean="0"/>
          </a:p>
          <a:p>
            <a:r>
              <a:rPr lang="en-US" sz="2000" dirty="0" smtClean="0"/>
              <a:t>Consent forms are </a:t>
            </a:r>
            <a:r>
              <a:rPr lang="en-US" sz="2000" dirty="0" smtClean="0"/>
              <a:t>completed through DocuSign.</a:t>
            </a:r>
            <a:endParaRPr lang="en-US" sz="2000" dirty="0" smtClean="0"/>
          </a:p>
          <a:p>
            <a:r>
              <a:rPr lang="en-US" sz="2000" dirty="0" smtClean="0"/>
              <a:t>They </a:t>
            </a:r>
            <a:r>
              <a:rPr lang="en-US" sz="2000" dirty="0" smtClean="0"/>
              <a:t>will be issued to you via email. Both you and your partner (if applicable) will be required to sign. </a:t>
            </a:r>
            <a:endParaRPr lang="en-US" sz="2000" dirty="0" smtClean="0"/>
          </a:p>
          <a:p>
            <a:r>
              <a:rPr lang="en-US" sz="2000" dirty="0" smtClean="0">
                <a:solidFill>
                  <a:schemeClr val="tx1"/>
                </a:solidFill>
              </a:rPr>
              <a:t>Once completed, they will be uploaded into your Electronic Medical Record so all staff can visualize. </a:t>
            </a:r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Consent </a:t>
            </a:r>
            <a:r>
              <a:rPr lang="en-US" sz="2000" b="1" u="sng" dirty="0" smtClean="0">
                <a:solidFill>
                  <a:srgbClr val="FF0000"/>
                </a:solidFill>
              </a:rPr>
              <a:t>forms must </a:t>
            </a:r>
            <a:r>
              <a:rPr lang="en-US" sz="2000" b="1" u="sng" dirty="0" smtClean="0">
                <a:solidFill>
                  <a:srgbClr val="FF0000"/>
                </a:solidFill>
              </a:rPr>
              <a:t>be completed </a:t>
            </a:r>
            <a:r>
              <a:rPr lang="en-US" sz="2000" b="1" u="sng" dirty="0" smtClean="0">
                <a:solidFill>
                  <a:srgbClr val="FF0000"/>
                </a:solidFill>
              </a:rPr>
              <a:t>before medications are ordered!</a:t>
            </a:r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279" y="46039"/>
            <a:ext cx="2162175" cy="2114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017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solidFill>
                  <a:schemeClr val="tx1"/>
                </a:solidFill>
              </a:rPr>
              <a:t>               </a:t>
            </a:r>
            <a:r>
              <a:rPr lang="en-US" sz="4000" u="sng" dirty="0" smtClean="0">
                <a:solidFill>
                  <a:schemeClr val="tx1"/>
                </a:solidFill>
              </a:rPr>
              <a:t>Ordering Medications</a:t>
            </a:r>
            <a:endParaRPr lang="en-US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3" y="2446339"/>
            <a:ext cx="9274931" cy="4476694"/>
          </a:xfrm>
        </p:spPr>
        <p:txBody>
          <a:bodyPr>
            <a:normAutofit/>
          </a:bodyPr>
          <a:lstStyle/>
          <a:p>
            <a:r>
              <a:rPr lang="en-US" sz="2000" dirty="0" smtClean="0"/>
              <a:t>Once financial or insurance approval has been obtained, and </a:t>
            </a:r>
            <a:r>
              <a:rPr lang="en-US" sz="2000" dirty="0" smtClean="0"/>
              <a:t>consents are completed, </a:t>
            </a:r>
            <a:r>
              <a:rPr lang="en-US" sz="2000" dirty="0" smtClean="0"/>
              <a:t>medications will be ordered through a specialty pharmacy.  </a:t>
            </a:r>
          </a:p>
          <a:p>
            <a:r>
              <a:rPr lang="en-US" sz="2000" u="sng" dirty="0" smtClean="0">
                <a:solidFill>
                  <a:srgbClr val="FF0000"/>
                </a:solidFill>
              </a:rPr>
              <a:t>IVF medications are not available at local pharmacies.</a:t>
            </a:r>
          </a:p>
          <a:p>
            <a:r>
              <a:rPr lang="en-US" sz="2000" dirty="0" smtClean="0"/>
              <a:t>You will receive a call from our office to inform you what pharmacy to contact regarding your prescriptions.</a:t>
            </a:r>
          </a:p>
          <a:p>
            <a:r>
              <a:rPr lang="en-US" sz="2000" dirty="0" smtClean="0"/>
              <a:t>You are responsible for contacting the pharmacy to arrange for payment and delivery.  </a:t>
            </a:r>
            <a:r>
              <a:rPr lang="en-US" sz="2000" u="sng" dirty="0" smtClean="0">
                <a:solidFill>
                  <a:srgbClr val="FF0000"/>
                </a:solidFill>
              </a:rPr>
              <a:t>DO NOT WAIT FOR THE PHARMACY TO CONTACT YOU!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878" y="1"/>
            <a:ext cx="3099435" cy="221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3161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845127"/>
          </a:xfrm>
        </p:spPr>
        <p:txBody>
          <a:bodyPr/>
          <a:lstStyle/>
          <a:p>
            <a:pPr algn="ctr"/>
            <a:r>
              <a:rPr lang="en-US" sz="4000" u="sng" dirty="0" smtClean="0">
                <a:solidFill>
                  <a:schemeClr val="tx1"/>
                </a:solidFill>
              </a:rPr>
              <a:t>Ordering </a:t>
            </a:r>
            <a:r>
              <a:rPr lang="en-US" sz="4000" u="sng" dirty="0">
                <a:solidFill>
                  <a:schemeClr val="tx1"/>
                </a:solidFill>
              </a:rPr>
              <a:t>Medications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512916"/>
            <a:ext cx="8596668" cy="4289368"/>
          </a:xfrm>
        </p:spPr>
        <p:txBody>
          <a:bodyPr>
            <a:normAutofit/>
          </a:bodyPr>
          <a:lstStyle/>
          <a:p>
            <a:r>
              <a:rPr lang="en-US" dirty="0"/>
              <a:t>For those of you with insurance coverage, be aware that it may be cheaper for you to pay for your medications out of pocket instead of using insurance. </a:t>
            </a:r>
            <a:r>
              <a:rPr lang="en-US" dirty="0" smtClean="0"/>
              <a:t>   </a:t>
            </a:r>
          </a:p>
          <a:p>
            <a:r>
              <a:rPr lang="en-US" dirty="0" smtClean="0"/>
              <a:t>If you have insurance coverage for fertility medications, your insurance may dictate which medications we order.</a:t>
            </a:r>
          </a:p>
          <a:p>
            <a:r>
              <a:rPr lang="en-US" dirty="0" smtClean="0"/>
              <a:t>If </a:t>
            </a:r>
            <a:r>
              <a:rPr lang="en-US" dirty="0"/>
              <a:t>you are self pay, you will pay the pharmacy directly for your medications. They will ship the medications to you once they receive payment</a:t>
            </a:r>
            <a:r>
              <a:rPr lang="en-US" dirty="0" smtClean="0"/>
              <a:t>.</a:t>
            </a:r>
          </a:p>
          <a:p>
            <a:r>
              <a:rPr lang="en-US" b="1" u="sng" dirty="0">
                <a:solidFill>
                  <a:schemeClr val="tx1"/>
                </a:solidFill>
              </a:rPr>
              <a:t>The day you receive your medication shipment from your pharmacy, take everything out of the package and lay it out on a counter or table.  Make sure you have all of the medications and supplies for your cycle</a:t>
            </a:r>
            <a:r>
              <a:rPr lang="en-US" u="sng" dirty="0">
                <a:solidFill>
                  <a:schemeClr val="tx1"/>
                </a:solidFill>
              </a:rPr>
              <a:t>.</a:t>
            </a:r>
            <a:r>
              <a:rPr lang="en-US" dirty="0">
                <a:solidFill>
                  <a:schemeClr val="tx1"/>
                </a:solidFill>
              </a:rPr>
              <a:t> </a:t>
            </a:r>
          </a:p>
          <a:p>
            <a:r>
              <a:rPr lang="en-US" dirty="0">
                <a:solidFill>
                  <a:srgbClr val="FF0000"/>
                </a:solidFill>
              </a:rPr>
              <a:t>Order </a:t>
            </a:r>
            <a:r>
              <a:rPr lang="en-US" b="1" u="sng" dirty="0">
                <a:solidFill>
                  <a:srgbClr val="FF0000"/>
                </a:solidFill>
              </a:rPr>
              <a:t>ALL</a:t>
            </a:r>
            <a:r>
              <a:rPr lang="en-US" dirty="0">
                <a:solidFill>
                  <a:srgbClr val="FF0000"/>
                </a:solidFill>
              </a:rPr>
              <a:t> of the </a:t>
            </a:r>
            <a:r>
              <a:rPr lang="en-US" dirty="0" smtClean="0">
                <a:solidFill>
                  <a:srgbClr val="FF0000"/>
                </a:solidFill>
              </a:rPr>
              <a:t>medications in your prescription. </a:t>
            </a:r>
            <a:r>
              <a:rPr lang="en-US" dirty="0">
                <a:solidFill>
                  <a:srgbClr val="FF0000"/>
                </a:solidFill>
              </a:rPr>
              <a:t>The pharmacy </a:t>
            </a:r>
            <a:r>
              <a:rPr lang="en-US" b="1" u="sng" dirty="0">
                <a:solidFill>
                  <a:srgbClr val="FF0000"/>
                </a:solidFill>
              </a:rPr>
              <a:t>SHOULD NOT </a:t>
            </a:r>
            <a:r>
              <a:rPr lang="en-US" dirty="0">
                <a:solidFill>
                  <a:srgbClr val="FF0000"/>
                </a:solidFill>
              </a:rPr>
              <a:t>change your order or ask you if you </a:t>
            </a:r>
            <a:r>
              <a:rPr lang="en-US" dirty="0" smtClean="0">
                <a:solidFill>
                  <a:srgbClr val="FF0000"/>
                </a:solidFill>
              </a:rPr>
              <a:t>want </a:t>
            </a:r>
            <a:r>
              <a:rPr lang="en-US" dirty="0">
                <a:solidFill>
                  <a:srgbClr val="FF0000"/>
                </a:solidFill>
              </a:rPr>
              <a:t>less medication.  We have ordered the amounts your physician has requested for your cycle.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96375" y="0"/>
            <a:ext cx="3095625" cy="207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77470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9755" y="246345"/>
            <a:ext cx="9794425" cy="850935"/>
          </a:xfrm>
        </p:spPr>
        <p:txBody>
          <a:bodyPr>
            <a:normAutofit/>
          </a:bodyPr>
          <a:lstStyle/>
          <a:p>
            <a:pPr algn="ctr"/>
            <a:r>
              <a:rPr lang="en-US" sz="4000" u="sng" dirty="0" smtClean="0">
                <a:solidFill>
                  <a:schemeClr val="tx1"/>
                </a:solidFill>
              </a:rPr>
              <a:t>Refilling Medication During Your Cycle</a:t>
            </a:r>
            <a:endParaRPr lang="en-US" sz="4000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44979" y="2277684"/>
            <a:ext cx="8964654" cy="4052321"/>
          </a:xfrm>
        </p:spPr>
        <p:txBody>
          <a:bodyPr>
            <a:normAutofit fontScale="92500" lnSpcReduction="10000"/>
          </a:bodyPr>
          <a:lstStyle/>
          <a:p>
            <a:endParaRPr lang="en-US" dirty="0" smtClean="0">
              <a:solidFill>
                <a:schemeClr val="tx1"/>
              </a:solidFill>
            </a:endParaRPr>
          </a:p>
          <a:p>
            <a:r>
              <a:rPr lang="en-US" sz="2200" dirty="0" smtClean="0">
                <a:solidFill>
                  <a:schemeClr val="tx1"/>
                </a:solidFill>
              </a:rPr>
              <a:t>You may need to refill medications during your cycle. 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Contact your pharmacy for the refills.</a:t>
            </a:r>
          </a:p>
          <a:p>
            <a:r>
              <a:rPr lang="en-US" sz="2200" dirty="0" smtClean="0">
                <a:solidFill>
                  <a:schemeClr val="tx1"/>
                </a:solidFill>
              </a:rPr>
              <a:t>If you need help determining which medications need to be refilled, please call our office.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It is your responsibility to keep track of your home medication inventory.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Always check your supply on a Thursday to make sure you have enough medication to get through Monday.</a:t>
            </a:r>
          </a:p>
          <a:p>
            <a:r>
              <a:rPr lang="en-US" sz="2200" b="1" dirty="0" smtClean="0">
                <a:solidFill>
                  <a:srgbClr val="FF0000"/>
                </a:solidFill>
              </a:rPr>
              <a:t>If medications aren’t ordered early enough on a Friday, you may not be able to get medication until Tuesday.</a:t>
            </a:r>
            <a:r>
              <a:rPr lang="en-US" sz="2600" b="1" dirty="0" smtClean="0">
                <a:solidFill>
                  <a:srgbClr val="FF0000"/>
                </a:solidFill>
              </a:rPr>
              <a:t> </a:t>
            </a: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2478" y="951078"/>
            <a:ext cx="2714625" cy="1685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073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080407"/>
          </a:xfrm>
        </p:spPr>
        <p:txBody>
          <a:bodyPr>
            <a:noAutofit/>
          </a:bodyPr>
          <a:lstStyle/>
          <a:p>
            <a:pPr algn="ctr"/>
            <a:r>
              <a:rPr lang="en-US" sz="3200" b="1" u="sng" dirty="0" smtClean="0">
                <a:solidFill>
                  <a:schemeClr val="tx1"/>
                </a:solidFill>
              </a:rPr>
              <a:t>Learning about your Cycle and Injections through </a:t>
            </a:r>
            <a:r>
              <a:rPr lang="en-US" sz="3200" b="1" u="sng" dirty="0" err="1" smtClean="0">
                <a:solidFill>
                  <a:schemeClr val="tx1"/>
                </a:solidFill>
              </a:rPr>
              <a:t>EngagedMD</a:t>
            </a:r>
            <a:endParaRPr lang="en-US" sz="3200" b="1" u="sng" dirty="0">
              <a:solidFill>
                <a:schemeClr val="tx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512" y="1951264"/>
            <a:ext cx="8596668" cy="2898322"/>
          </a:xfrm>
        </p:spPr>
        <p:txBody>
          <a:bodyPr>
            <a:normAutofit lnSpcReduction="10000"/>
          </a:bodyPr>
          <a:lstStyle/>
          <a:p>
            <a:r>
              <a:rPr lang="en-US" sz="2000" dirty="0" err="1" smtClean="0"/>
              <a:t>EngagedMD</a:t>
            </a:r>
            <a:r>
              <a:rPr lang="en-US" sz="2000" dirty="0" smtClean="0"/>
              <a:t> is an online patient education portal.</a:t>
            </a:r>
          </a:p>
          <a:p>
            <a:r>
              <a:rPr lang="en-US" sz="2000" dirty="0" smtClean="0"/>
              <a:t>You will receive an e-mail from </a:t>
            </a:r>
            <a:r>
              <a:rPr lang="en-US" sz="2000" dirty="0" err="1" smtClean="0"/>
              <a:t>EngagedMD</a:t>
            </a:r>
            <a:r>
              <a:rPr lang="en-US" sz="2000" dirty="0" smtClean="0"/>
              <a:t> that will prompt you to create an account.</a:t>
            </a:r>
            <a:endParaRPr lang="en-US" sz="2000" dirty="0"/>
          </a:p>
          <a:p>
            <a:r>
              <a:rPr lang="en-US" sz="2000" dirty="0" smtClean="0"/>
              <a:t>Videos will be assigned according to your treatment plan. These videos discuss the IVF process as well as review injection instructions for the medications you have been prescribed.</a:t>
            </a:r>
          </a:p>
          <a:p>
            <a:r>
              <a:rPr lang="en-US" sz="2000" b="1" u="sng" dirty="0" smtClean="0">
                <a:solidFill>
                  <a:srgbClr val="FF0000"/>
                </a:solidFill>
              </a:rPr>
              <a:t>It is very important that you watch the assigned videos before you start stimulation medications</a:t>
            </a:r>
            <a:r>
              <a:rPr lang="en-US" sz="2000" u="sng" dirty="0" smtClean="0">
                <a:solidFill>
                  <a:srgbClr val="FF0000"/>
                </a:solidFill>
              </a:rPr>
              <a:t>.</a:t>
            </a:r>
            <a:r>
              <a:rPr lang="en-US" sz="2000" dirty="0" smtClean="0">
                <a:solidFill>
                  <a:srgbClr val="00B0F0"/>
                </a:solidFill>
              </a:rPr>
              <a:t>  </a:t>
            </a:r>
          </a:p>
          <a:p>
            <a:endParaRPr lang="en-US" dirty="0" smtClean="0"/>
          </a:p>
        </p:txBody>
      </p:sp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84752" y="4964112"/>
            <a:ext cx="4443412" cy="1893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378304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8049</TotalTime>
  <Words>2495</Words>
  <Application>Microsoft Office PowerPoint</Application>
  <PresentationFormat>Widescreen</PresentationFormat>
  <Paragraphs>182</Paragraphs>
  <Slides>31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7" baseType="lpstr">
      <vt:lpstr>Arial</vt:lpstr>
      <vt:lpstr>Calibri</vt:lpstr>
      <vt:lpstr>Trebuchet MS</vt:lpstr>
      <vt:lpstr>Wingdings</vt:lpstr>
      <vt:lpstr>Wingdings 3</vt:lpstr>
      <vt:lpstr>Facet</vt:lpstr>
      <vt:lpstr>IVF Cycle Information</vt:lpstr>
      <vt:lpstr>     Communication</vt:lpstr>
      <vt:lpstr>          To Do List: Before A Cycle is Started</vt:lpstr>
      <vt:lpstr>Insurance and Financial Approval </vt:lpstr>
      <vt:lpstr>Consent Forms  </vt:lpstr>
      <vt:lpstr>               Ordering Medications</vt:lpstr>
      <vt:lpstr>Ordering Medications</vt:lpstr>
      <vt:lpstr>Refilling Medication During Your Cycle</vt:lpstr>
      <vt:lpstr>Learning about your Cycle and Injections through EngagedMD</vt:lpstr>
      <vt:lpstr>Genetic Testing of Embryos</vt:lpstr>
      <vt:lpstr>Treatment Plans   </vt:lpstr>
      <vt:lpstr>Birth Control Pills</vt:lpstr>
      <vt:lpstr>Birth Control Pills</vt:lpstr>
      <vt:lpstr> FINALLY!!! TIME TO BEGIN!!!! </vt:lpstr>
      <vt:lpstr>Cycle Calendar</vt:lpstr>
      <vt:lpstr>Starting Injections </vt:lpstr>
      <vt:lpstr>Monitoring Appointments</vt:lpstr>
      <vt:lpstr>Patient Portal Messages</vt:lpstr>
      <vt:lpstr>DO’s and DON’Ts </vt:lpstr>
      <vt:lpstr>Ready to go to the show…you have been triggered</vt:lpstr>
      <vt:lpstr>Day of Egg Retrieval</vt:lpstr>
      <vt:lpstr>Day After Egg Retrieval </vt:lpstr>
      <vt:lpstr>Day of Embryo Transfer</vt:lpstr>
      <vt:lpstr>If you are not having a fresh embryo transfer</vt:lpstr>
      <vt:lpstr>Ovarian Hyperstimulation Syndrome (OHSS)  </vt:lpstr>
      <vt:lpstr>Taking Care of You </vt:lpstr>
      <vt:lpstr> 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ANTAGONIST INJECTION</dc:title>
  <dc:creator>Ziesman, Krista</dc:creator>
  <cp:lastModifiedBy>Jessica Bernhardt</cp:lastModifiedBy>
  <cp:revision>357</cp:revision>
  <cp:lastPrinted>2019-10-31T20:15:41Z</cp:lastPrinted>
  <dcterms:created xsi:type="dcterms:W3CDTF">2017-01-16T14:56:05Z</dcterms:created>
  <dcterms:modified xsi:type="dcterms:W3CDTF">2022-01-12T14:49:29Z</dcterms:modified>
</cp:coreProperties>
</file>